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60" r:id="rId3"/>
    <p:sldId id="257" r:id="rId4"/>
    <p:sldId id="258"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BC26E-DE4F-4993-A1C1-076F67F71D38}" type="datetimeFigureOut">
              <a:rPr lang="fr-FR" smtClean="0"/>
              <a:t>15/12/2016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24F09-C0EC-4654-87E4-0E2FC4942FBC}" type="slidenum">
              <a:rPr lang="fr-FR" smtClean="0"/>
              <a:t>‹N°›</a:t>
            </a:fld>
            <a:endParaRPr lang="fr-FR"/>
          </a:p>
        </p:txBody>
      </p:sp>
    </p:spTree>
    <p:extLst>
      <p:ext uri="{BB962C8B-B14F-4D97-AF65-F5344CB8AC3E}">
        <p14:creationId xmlns:p14="http://schemas.microsoft.com/office/powerpoint/2010/main" val="100309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eaLnBrk="1" hangingPunct="1">
              <a:defRPr/>
            </a:pPr>
            <a:r>
              <a:rPr lang="fr-FR" b="1" dirty="0" smtClean="0"/>
              <a:t>Aujourd’hui, je mène 2 combats :</a:t>
            </a:r>
          </a:p>
          <a:p>
            <a:pPr marL="171450" indent="-171450" eaLnBrk="1" hangingPunct="1">
              <a:buFontTx/>
              <a:buChar char="-"/>
              <a:defRPr/>
            </a:pPr>
            <a:r>
              <a:rPr lang="fr-FR" b="1" dirty="0" smtClean="0"/>
              <a:t>Le premier est de vivre avec mes séquelles </a:t>
            </a:r>
            <a:r>
              <a:rPr lang="fr-FR" dirty="0" smtClean="0"/>
              <a:t>: aujourd’hui, je ne peux plus pratiquer de sport, j’ai des violents maux de tête, des crampes musculaires régulières, mon œil me fait souffrir, et surtout je fatigue très vite. Je ne peux plus rester debout longtemps,… et je ne pourrai jamais reprendre une activité professionnelle comme avant.</a:t>
            </a:r>
          </a:p>
          <a:p>
            <a:pPr marL="171450" indent="-171450" eaLnBrk="1" hangingPunct="1">
              <a:buFontTx/>
              <a:buChar char="-"/>
              <a:defRPr/>
            </a:pPr>
            <a:r>
              <a:rPr lang="fr-FR" b="1" dirty="0" smtClean="0"/>
              <a:t>Le 2</a:t>
            </a:r>
            <a:r>
              <a:rPr lang="fr-FR" b="1" baseline="30000" dirty="0" smtClean="0"/>
              <a:t>ème</a:t>
            </a:r>
            <a:r>
              <a:rPr lang="fr-FR" b="1" dirty="0" smtClean="0"/>
              <a:t> est de sauver des vies en faisant de la prévention routière au sein de l’AFTC où je suis salarié à temps partiel depuis août 2006</a:t>
            </a:r>
            <a:endParaRPr lang="fr-FR" b="1" dirty="0"/>
          </a:p>
        </p:txBody>
      </p:sp>
      <p:sp>
        <p:nvSpPr>
          <p:cNvPr id="4" name="Espace réservé du numéro de diapositive 3"/>
          <p:cNvSpPr>
            <a:spLocks noGrp="1"/>
          </p:cNvSpPr>
          <p:nvPr>
            <p:ph type="sldNum" sz="quarter" idx="5"/>
          </p:nvPr>
        </p:nvSpPr>
        <p:spPr/>
        <p:txBody>
          <a:bodyPr/>
          <a:lstStyle/>
          <a:p>
            <a:pPr>
              <a:defRPr/>
            </a:pPr>
            <a:fld id="{181A3632-A9CC-4FCF-A0F7-1C50674AF609}" type="slidenum">
              <a:rPr lang="fr-FR" smtClean="0"/>
              <a:pPr>
                <a:defRPr/>
              </a:pPr>
              <a:t>1</a:t>
            </a:fld>
            <a:endParaRPr lang="fr-FR"/>
          </a:p>
        </p:txBody>
      </p:sp>
    </p:spTree>
    <p:extLst>
      <p:ext uri="{BB962C8B-B14F-4D97-AF65-F5344CB8AC3E}">
        <p14:creationId xmlns:p14="http://schemas.microsoft.com/office/powerpoint/2010/main" val="75332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eaLnBrk="1" hangingPunct="1">
              <a:defRPr/>
            </a:pPr>
            <a:r>
              <a:rPr lang="fr-FR" b="1" dirty="0" smtClean="0"/>
              <a:t>Aujourd’hui, je mène 2 combats :</a:t>
            </a:r>
          </a:p>
          <a:p>
            <a:pPr marL="171450" indent="-171450" eaLnBrk="1" hangingPunct="1">
              <a:buFontTx/>
              <a:buChar char="-"/>
              <a:defRPr/>
            </a:pPr>
            <a:r>
              <a:rPr lang="fr-FR" b="1" dirty="0" smtClean="0"/>
              <a:t>Le premier est de vivre avec mes séquelles </a:t>
            </a:r>
            <a:r>
              <a:rPr lang="fr-FR" dirty="0" smtClean="0"/>
              <a:t>: aujourd’hui, je ne peux plus pratiquer de sport, j’ai des violents maux de tête, des crampes musculaires régulières, mon œil me fait souffrir, et surtout je fatigue très vite. Je ne peux plus rester debout longtemps,… et je ne pourrai jamais reprendre une activité professionnelle comme avant.</a:t>
            </a:r>
          </a:p>
          <a:p>
            <a:pPr marL="171450" indent="-171450" eaLnBrk="1" hangingPunct="1">
              <a:buFontTx/>
              <a:buChar char="-"/>
              <a:defRPr/>
            </a:pPr>
            <a:r>
              <a:rPr lang="fr-FR" b="1" dirty="0" smtClean="0"/>
              <a:t>Le 2</a:t>
            </a:r>
            <a:r>
              <a:rPr lang="fr-FR" b="1" baseline="30000" dirty="0" smtClean="0"/>
              <a:t>ème</a:t>
            </a:r>
            <a:r>
              <a:rPr lang="fr-FR" b="1" dirty="0" smtClean="0"/>
              <a:t> est de sauver des vies en faisant de la prévention routière au sein de l’AFTC où je suis salarié à temps partiel depuis août 2006</a:t>
            </a:r>
            <a:endParaRPr lang="fr-FR" b="1" dirty="0"/>
          </a:p>
        </p:txBody>
      </p:sp>
      <p:sp>
        <p:nvSpPr>
          <p:cNvPr id="4" name="Espace réservé du numéro de diapositive 3"/>
          <p:cNvSpPr>
            <a:spLocks noGrp="1"/>
          </p:cNvSpPr>
          <p:nvPr>
            <p:ph type="sldNum" sz="quarter" idx="5"/>
          </p:nvPr>
        </p:nvSpPr>
        <p:spPr/>
        <p:txBody>
          <a:bodyPr/>
          <a:lstStyle/>
          <a:p>
            <a:pPr>
              <a:defRPr/>
            </a:pPr>
            <a:fld id="{181A3632-A9CC-4FCF-A0F7-1C50674AF609}" type="slidenum">
              <a:rPr lang="fr-FR" smtClean="0"/>
              <a:pPr>
                <a:defRPr/>
              </a:pPr>
              <a:t>2</a:t>
            </a:fld>
            <a:endParaRPr lang="fr-FR"/>
          </a:p>
        </p:txBody>
      </p:sp>
    </p:spTree>
    <p:extLst>
      <p:ext uri="{BB962C8B-B14F-4D97-AF65-F5344CB8AC3E}">
        <p14:creationId xmlns:p14="http://schemas.microsoft.com/office/powerpoint/2010/main" val="207406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eaLnBrk="1" hangingPunct="1">
              <a:defRPr/>
            </a:pPr>
            <a:r>
              <a:rPr lang="fr-FR" b="1" dirty="0" smtClean="0"/>
              <a:t>Aujourd’hui, je mène 2 combats :</a:t>
            </a:r>
          </a:p>
          <a:p>
            <a:pPr marL="171450" indent="-171450" eaLnBrk="1" hangingPunct="1">
              <a:buFontTx/>
              <a:buChar char="-"/>
              <a:defRPr/>
            </a:pPr>
            <a:r>
              <a:rPr lang="fr-FR" b="1" dirty="0" smtClean="0"/>
              <a:t>Le premier est de vivre avec mes séquelles </a:t>
            </a:r>
            <a:r>
              <a:rPr lang="fr-FR" dirty="0" smtClean="0"/>
              <a:t>: aujourd’hui, je ne peux plus pratiquer de sport, j’ai des violents maux de tête, des crampes musculaires régulières, mon œil me fait souffrir, et surtout je fatigue très vite. Je ne peux plus rester debout longtemps,… et je ne pourrai jamais reprendre une activité professionnelle comme avant.</a:t>
            </a:r>
          </a:p>
          <a:p>
            <a:pPr marL="171450" indent="-171450" eaLnBrk="1" hangingPunct="1">
              <a:buFontTx/>
              <a:buChar char="-"/>
              <a:defRPr/>
            </a:pPr>
            <a:r>
              <a:rPr lang="fr-FR" b="1" dirty="0" smtClean="0"/>
              <a:t>Le 2</a:t>
            </a:r>
            <a:r>
              <a:rPr lang="fr-FR" b="1" baseline="30000" dirty="0" smtClean="0"/>
              <a:t>ème</a:t>
            </a:r>
            <a:r>
              <a:rPr lang="fr-FR" b="1" dirty="0" smtClean="0"/>
              <a:t> est de sauver des vies en faisant de la prévention routière au sein de l’AFTC où je suis salarié à temps partiel depuis août 2006</a:t>
            </a:r>
            <a:endParaRPr lang="fr-FR" b="1" dirty="0"/>
          </a:p>
        </p:txBody>
      </p:sp>
      <p:sp>
        <p:nvSpPr>
          <p:cNvPr id="4" name="Espace réservé du numéro de diapositive 3"/>
          <p:cNvSpPr>
            <a:spLocks noGrp="1"/>
          </p:cNvSpPr>
          <p:nvPr>
            <p:ph type="sldNum" sz="quarter" idx="5"/>
          </p:nvPr>
        </p:nvSpPr>
        <p:spPr/>
        <p:txBody>
          <a:bodyPr/>
          <a:lstStyle/>
          <a:p>
            <a:pPr>
              <a:defRPr/>
            </a:pPr>
            <a:fld id="{181A3632-A9CC-4FCF-A0F7-1C50674AF609}" type="slidenum">
              <a:rPr lang="fr-FR" smtClean="0"/>
              <a:pPr>
                <a:defRPr/>
              </a:pPr>
              <a:t>3</a:t>
            </a:fld>
            <a:endParaRPr lang="fr-FR"/>
          </a:p>
        </p:txBody>
      </p:sp>
    </p:spTree>
    <p:extLst>
      <p:ext uri="{BB962C8B-B14F-4D97-AF65-F5344CB8AC3E}">
        <p14:creationId xmlns:p14="http://schemas.microsoft.com/office/powerpoint/2010/main" val="304297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b="1" smtClean="0"/>
              <a:t>Je fais de la prévention en racontant mon histoire </a:t>
            </a:r>
          </a:p>
          <a:p>
            <a:pPr eaLnBrk="1" hangingPunct="1"/>
            <a:r>
              <a:rPr lang="fr-FR" altLang="fr-FR" b="1" smtClean="0"/>
              <a:t>Devant différents publics </a:t>
            </a:r>
            <a:r>
              <a:rPr lang="fr-FR" altLang="fr-FR" smtClean="0"/>
              <a:t>: CFA, lycées, collèges, MFR, pour les salariés (exemple, le personnel de la poste en Bourgogne). J’interviens également avec Suzanne Damien qui est administratrice de l’AFTC et vice-présidente du Jura, qui est maman d’un TC et qui raconte son histoire.</a:t>
            </a:r>
          </a:p>
          <a:p>
            <a:pPr eaLnBrk="1" hangingPunct="1"/>
            <a:r>
              <a:rPr lang="fr-FR" altLang="fr-FR" b="1" smtClean="0"/>
              <a:t>Et sur la route </a:t>
            </a:r>
            <a:r>
              <a:rPr lang="fr-FR" altLang="fr-FR" smtClean="0"/>
              <a:t>: en collaboration avec la DDT et la Gendarmerie Nationale : sensibilisation motards, ports équipements…..</a:t>
            </a:r>
          </a:p>
        </p:txBody>
      </p:sp>
      <p:sp>
        <p:nvSpPr>
          <p:cNvPr id="4" name="Espace réservé du numéro de diapositive 3"/>
          <p:cNvSpPr>
            <a:spLocks noGrp="1"/>
          </p:cNvSpPr>
          <p:nvPr>
            <p:ph type="sldNum" sz="quarter" idx="5"/>
          </p:nvPr>
        </p:nvSpPr>
        <p:spPr/>
        <p:txBody>
          <a:bodyPr/>
          <a:lstStyle/>
          <a:p>
            <a:pPr>
              <a:defRPr/>
            </a:pPr>
            <a:fld id="{276B347E-A3C9-4C94-B099-CDABA1566ADB}" type="slidenum">
              <a:rPr lang="fr-FR" smtClean="0"/>
              <a:pPr>
                <a:defRPr/>
              </a:pPr>
              <a:t>4</a:t>
            </a:fld>
            <a:endParaRPr lang="fr-FR"/>
          </a:p>
        </p:txBody>
      </p:sp>
    </p:spTree>
    <p:extLst>
      <p:ext uri="{BB962C8B-B14F-4D97-AF65-F5344CB8AC3E}">
        <p14:creationId xmlns:p14="http://schemas.microsoft.com/office/powerpoint/2010/main" val="369937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89D072E-D0E9-4003-A218-4881E34D355E}" type="datetimeFigureOut">
              <a:rPr lang="fr-FR" smtClean="0"/>
              <a:t>15/12/2016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388436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9D072E-D0E9-4003-A218-4881E34D355E}" type="datetimeFigureOut">
              <a:rPr lang="fr-FR" smtClean="0"/>
              <a:t>15/12/2016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132050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9D072E-D0E9-4003-A218-4881E34D355E}" type="datetimeFigureOut">
              <a:rPr lang="fr-FR" smtClean="0"/>
              <a:t>15/12/2016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146147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9D072E-D0E9-4003-A218-4881E34D355E}" type="datetimeFigureOut">
              <a:rPr lang="fr-FR" smtClean="0"/>
              <a:t>15/12/2016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151100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89D072E-D0E9-4003-A218-4881E34D355E}" type="datetimeFigureOut">
              <a:rPr lang="fr-FR" smtClean="0"/>
              <a:t>15/12/2016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281810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89D072E-D0E9-4003-A218-4881E34D355E}" type="datetimeFigureOut">
              <a:rPr lang="fr-FR" smtClean="0"/>
              <a:t>15/12/2016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423403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89D072E-D0E9-4003-A218-4881E34D355E}" type="datetimeFigureOut">
              <a:rPr lang="fr-FR" smtClean="0"/>
              <a:t>15/12/2016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337108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89D072E-D0E9-4003-A218-4881E34D355E}" type="datetimeFigureOut">
              <a:rPr lang="fr-FR" smtClean="0"/>
              <a:t>15/12/2016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373536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9D072E-D0E9-4003-A218-4881E34D355E}" type="datetimeFigureOut">
              <a:rPr lang="fr-FR" smtClean="0"/>
              <a:t>15/12/2016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372226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89D072E-D0E9-4003-A218-4881E34D355E}" type="datetimeFigureOut">
              <a:rPr lang="fr-FR" smtClean="0"/>
              <a:t>15/12/2016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392593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89D072E-D0E9-4003-A218-4881E34D355E}" type="datetimeFigureOut">
              <a:rPr lang="fr-FR" smtClean="0"/>
              <a:t>15/12/2016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FDB7F7-CA06-4436-9E2F-6C85C6B04EDC}" type="slidenum">
              <a:rPr lang="fr-FR" smtClean="0"/>
              <a:t>‹N°›</a:t>
            </a:fld>
            <a:endParaRPr lang="fr-FR"/>
          </a:p>
        </p:txBody>
      </p:sp>
    </p:spTree>
    <p:extLst>
      <p:ext uri="{BB962C8B-B14F-4D97-AF65-F5344CB8AC3E}">
        <p14:creationId xmlns:p14="http://schemas.microsoft.com/office/powerpoint/2010/main" val="148290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D072E-D0E9-4003-A218-4881E34D355E}" type="datetimeFigureOut">
              <a:rPr lang="fr-FR" smtClean="0"/>
              <a:t>15/12/2016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DB7F7-CA06-4436-9E2F-6C85C6B04EDC}" type="slidenum">
              <a:rPr lang="fr-FR" smtClean="0"/>
              <a:t>‹N°›</a:t>
            </a:fld>
            <a:endParaRPr lang="fr-FR"/>
          </a:p>
        </p:txBody>
      </p:sp>
    </p:spTree>
    <p:extLst>
      <p:ext uri="{BB962C8B-B14F-4D97-AF65-F5344CB8AC3E}">
        <p14:creationId xmlns:p14="http://schemas.microsoft.com/office/powerpoint/2010/main" val="2386618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75"/>
            <a:ext cx="35480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12725" y="6461125"/>
            <a:ext cx="12704763" cy="184150"/>
          </a:xfrm>
          <a:prstGeom prst="rect">
            <a:avLst/>
          </a:prstGeom>
          <a:solidFill>
            <a:srgbClr val="E2E4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 name="Rectangle 25"/>
          <p:cNvSpPr/>
          <p:nvPr/>
        </p:nvSpPr>
        <p:spPr>
          <a:xfrm>
            <a:off x="-212725" y="6645275"/>
            <a:ext cx="12704763" cy="425450"/>
          </a:xfrm>
          <a:prstGeom prst="rect">
            <a:avLst/>
          </a:prstGeom>
          <a:solidFill>
            <a:srgbClr val="BB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7654" name="Sous-titre 2"/>
          <p:cNvSpPr>
            <a:spLocks noGrp="1"/>
          </p:cNvSpPr>
          <p:nvPr>
            <p:ph type="subTitle" idx="1"/>
          </p:nvPr>
        </p:nvSpPr>
        <p:spPr>
          <a:xfrm>
            <a:off x="10377488" y="5462588"/>
            <a:ext cx="1697037" cy="860425"/>
          </a:xfrm>
        </p:spPr>
        <p:txBody>
          <a:bodyPr>
            <a:normAutofit lnSpcReduction="10000"/>
          </a:bodyPr>
          <a:lstStyle/>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ASSOCIATION DES FAMILLES DE TRAUMATISES CRANIENS </a:t>
            </a:r>
          </a:p>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ET CEREBRO-LESES </a:t>
            </a:r>
          </a:p>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DE BOURGOGNE FRANCHE-COMTE</a:t>
            </a:r>
          </a:p>
        </p:txBody>
      </p:sp>
      <p:pic>
        <p:nvPicPr>
          <p:cNvPr id="27655"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7488" y="5345113"/>
            <a:ext cx="15748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1138" y="3829050"/>
            <a:ext cx="141763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ous-titre 2"/>
          <p:cNvSpPr txBox="1">
            <a:spLocks/>
          </p:cNvSpPr>
          <p:nvPr/>
        </p:nvSpPr>
        <p:spPr>
          <a:xfrm>
            <a:off x="2968635" y="714589"/>
            <a:ext cx="8196253" cy="8252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b="1" dirty="0" smtClean="0"/>
              <a:t>Un témoignage d’une victime de la route </a:t>
            </a:r>
          </a:p>
          <a:p>
            <a:r>
              <a:rPr lang="fr-FR" sz="3200" b="1" dirty="0" smtClean="0"/>
              <a:t>qui touche, bouleverse et percute!</a:t>
            </a:r>
          </a:p>
          <a:p>
            <a:r>
              <a:rPr lang="fr-FR" sz="1600" b="1" dirty="0" smtClean="0"/>
              <a:t>Par Francis </a:t>
            </a:r>
            <a:r>
              <a:rPr lang="fr-FR" sz="1600" b="1" dirty="0" err="1" smtClean="0"/>
              <a:t>Marotel</a:t>
            </a:r>
            <a:r>
              <a:rPr lang="fr-FR" sz="1600" b="1" dirty="0" smtClean="0"/>
              <a:t> de l’AFTC de Bourgogne Franche-Comté </a:t>
            </a:r>
            <a:endParaRPr lang="fr-FR" sz="1600" b="1" dirty="0"/>
          </a:p>
        </p:txBody>
      </p:sp>
      <p:sp>
        <p:nvSpPr>
          <p:cNvPr id="16" name="Rectangle 15"/>
          <p:cNvSpPr/>
          <p:nvPr/>
        </p:nvSpPr>
        <p:spPr>
          <a:xfrm>
            <a:off x="3372346" y="2836822"/>
            <a:ext cx="6801384" cy="1552220"/>
          </a:xfrm>
          <a:prstGeom prst="rect">
            <a:avLst/>
          </a:prstGeom>
        </p:spPr>
        <p:txBody>
          <a:bodyPr wrap="square">
            <a:spAutoFit/>
          </a:bodyPr>
          <a:lstStyle/>
          <a:p>
            <a:pPr marL="457200" algn="just">
              <a:lnSpc>
                <a:spcPct val="115000"/>
              </a:lnSpc>
              <a:spcAft>
                <a:spcPts val="1000"/>
              </a:spcAft>
            </a:pPr>
            <a:r>
              <a:rPr lang="fr-FR" sz="1200" dirty="0">
                <a:latin typeface="Calibri" panose="020F0502020204030204" pitchFamily="34" charset="0"/>
                <a:ea typeface="Times New Roman" panose="02020603050405020304" pitchFamily="18" charset="0"/>
                <a:cs typeface="Times New Roman" panose="02020603050405020304" pitchFamily="18" charset="0"/>
              </a:rPr>
              <a:t>« </a:t>
            </a:r>
            <a:r>
              <a:rPr lang="fr-FR" sz="1200" i="1" dirty="0">
                <a:latin typeface="Calibri" panose="020F0502020204030204" pitchFamily="34" charset="0"/>
                <a:ea typeface="Times New Roman" panose="02020603050405020304" pitchFamily="18" charset="0"/>
                <a:cs typeface="Times New Roman" panose="02020603050405020304" pitchFamily="18" charset="0"/>
              </a:rPr>
              <a:t>En septembre 1994, j’étais salarié dans une </a:t>
            </a:r>
            <a:r>
              <a:rPr lang="fr-FR" sz="1200" i="1" dirty="0" smtClean="0">
                <a:latin typeface="Calibri" panose="020F0502020204030204" pitchFamily="34" charset="0"/>
                <a:ea typeface="Times New Roman" panose="02020603050405020304" pitchFamily="18" charset="0"/>
                <a:cs typeface="Times New Roman" panose="02020603050405020304" pitchFamily="18" charset="0"/>
              </a:rPr>
              <a:t>entreprise, </a:t>
            </a:r>
            <a:r>
              <a:rPr lang="fr-FR" sz="1200" i="1" dirty="0">
                <a:latin typeface="Calibri" panose="020F0502020204030204" pitchFamily="34" charset="0"/>
                <a:ea typeface="Times New Roman" panose="02020603050405020304" pitchFamily="18" charset="0"/>
                <a:cs typeface="Times New Roman" panose="02020603050405020304" pitchFamily="18" charset="0"/>
              </a:rPr>
              <a:t>j’étais motard, je fréquentais une fille depuis un an. Je pratiquais des semi marathons et faisais du VTT, j’allais voir des courses de motos et voitures (….) </a:t>
            </a:r>
            <a:r>
              <a:rPr lang="fr-FR" sz="1200" i="1" dirty="0" smtClean="0">
                <a:latin typeface="Calibri" panose="020F0502020204030204" pitchFamily="34" charset="0"/>
                <a:ea typeface="Times New Roman" panose="02020603050405020304" pitchFamily="18" charset="0"/>
                <a:cs typeface="Times New Roman" panose="02020603050405020304" pitchFamily="18" charset="0"/>
              </a:rPr>
              <a:t>»</a:t>
            </a:r>
          </a:p>
          <a:p>
            <a:pPr marL="457200" algn="just">
              <a:lnSpc>
                <a:spcPct val="115000"/>
              </a:lnSpc>
              <a:spcAft>
                <a:spcPts val="1000"/>
              </a:spcAft>
            </a:pP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fr-FR" sz="2000" b="1" i="1" dirty="0" smtClean="0">
                <a:latin typeface="Calibri" panose="020F0502020204030204" pitchFamily="34" charset="0"/>
                <a:ea typeface="Calibri" panose="020F0502020204030204" pitchFamily="34" charset="0"/>
                <a:cs typeface="Times New Roman" panose="02020603050405020304" pitchFamily="18" charset="0"/>
              </a:rPr>
              <a:t>Et soudain l’accident………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6"/>
          <a:stretch>
            <a:fillRect/>
          </a:stretch>
        </p:blipFill>
        <p:spPr>
          <a:xfrm>
            <a:off x="7066761" y="3542144"/>
            <a:ext cx="2417220" cy="1398156"/>
          </a:xfrm>
          <a:prstGeom prst="rect">
            <a:avLst/>
          </a:prstGeom>
        </p:spPr>
      </p:pic>
    </p:spTree>
    <p:extLst>
      <p:ext uri="{BB962C8B-B14F-4D97-AF65-F5344CB8AC3E}">
        <p14:creationId xmlns:p14="http://schemas.microsoft.com/office/powerpoint/2010/main" val="3775242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5" y="0"/>
            <a:ext cx="35480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12725" y="6461125"/>
            <a:ext cx="12704763" cy="184150"/>
          </a:xfrm>
          <a:prstGeom prst="rect">
            <a:avLst/>
          </a:prstGeom>
          <a:solidFill>
            <a:srgbClr val="E2E4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 name="Rectangle 25"/>
          <p:cNvSpPr/>
          <p:nvPr/>
        </p:nvSpPr>
        <p:spPr>
          <a:xfrm>
            <a:off x="-212725" y="6645275"/>
            <a:ext cx="12704763" cy="425450"/>
          </a:xfrm>
          <a:prstGeom prst="rect">
            <a:avLst/>
          </a:prstGeom>
          <a:solidFill>
            <a:srgbClr val="BB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7654" name="Sous-titre 2"/>
          <p:cNvSpPr>
            <a:spLocks noGrp="1"/>
          </p:cNvSpPr>
          <p:nvPr>
            <p:ph type="subTitle" idx="1"/>
          </p:nvPr>
        </p:nvSpPr>
        <p:spPr>
          <a:xfrm>
            <a:off x="10377488" y="5462588"/>
            <a:ext cx="1697037" cy="860425"/>
          </a:xfrm>
        </p:spPr>
        <p:txBody>
          <a:bodyPr>
            <a:normAutofit lnSpcReduction="10000"/>
          </a:bodyPr>
          <a:lstStyle/>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ASSOCIATION DES FAMILLES DE TRAUMATISES CRANIENS </a:t>
            </a:r>
          </a:p>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ET CEREBRO-LESES </a:t>
            </a:r>
          </a:p>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DE BOURGOGNE FRANCHE-COMTE</a:t>
            </a:r>
          </a:p>
        </p:txBody>
      </p:sp>
      <p:pic>
        <p:nvPicPr>
          <p:cNvPr id="27655"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7488" y="5345113"/>
            <a:ext cx="15748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1138" y="3829050"/>
            <a:ext cx="141763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6"/>
          <a:stretch>
            <a:fillRect/>
          </a:stretch>
        </p:blipFill>
        <p:spPr>
          <a:xfrm>
            <a:off x="1996084" y="2770575"/>
            <a:ext cx="8199831" cy="1316850"/>
          </a:xfrm>
          <a:prstGeom prst="rect">
            <a:avLst/>
          </a:prstGeom>
        </p:spPr>
      </p:pic>
      <p:sp>
        <p:nvSpPr>
          <p:cNvPr id="12" name="Titre 1"/>
          <p:cNvSpPr txBox="1">
            <a:spLocks/>
          </p:cNvSpPr>
          <p:nvPr/>
        </p:nvSpPr>
        <p:spPr>
          <a:xfrm>
            <a:off x="1355125" y="34095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b="1" dirty="0">
                <a:latin typeface="+mn-lt"/>
                <a:ea typeface="+mn-ea"/>
                <a:cs typeface="+mn-cs"/>
              </a:rPr>
              <a:t>Tout</a:t>
            </a:r>
            <a:r>
              <a:rPr lang="fr-FR" sz="4400" b="1" i="1" dirty="0" smtClean="0"/>
              <a:t> </a:t>
            </a:r>
            <a:r>
              <a:rPr lang="fr-FR" sz="2800" b="1" dirty="0">
                <a:latin typeface="+mn-lt"/>
                <a:ea typeface="+mn-ea"/>
                <a:cs typeface="+mn-cs"/>
              </a:rPr>
              <a:t>perdre</a:t>
            </a:r>
            <a:r>
              <a:rPr lang="is-IS" sz="4400" b="1" i="1" dirty="0" smtClean="0"/>
              <a:t>….......</a:t>
            </a:r>
            <a:endParaRPr lang="fr-FR" sz="4400" b="1" i="1" dirty="0"/>
          </a:p>
        </p:txBody>
      </p:sp>
      <p:sp>
        <p:nvSpPr>
          <p:cNvPr id="13" name="ZoneTexte 12"/>
          <p:cNvSpPr txBox="1"/>
          <p:nvPr/>
        </p:nvSpPr>
        <p:spPr>
          <a:xfrm>
            <a:off x="4101083" y="3189183"/>
            <a:ext cx="3498202" cy="400110"/>
          </a:xfrm>
          <a:prstGeom prst="rect">
            <a:avLst/>
          </a:prstGeom>
          <a:noFill/>
        </p:spPr>
        <p:txBody>
          <a:bodyPr wrap="none" rtlCol="0">
            <a:spAutoFit/>
          </a:bodyPr>
          <a:lstStyle/>
          <a:p>
            <a:r>
              <a:rPr lang="fr-FR" sz="2000" dirty="0" smtClean="0"/>
              <a:t>5 ans pour marcher de nouveau</a:t>
            </a:r>
            <a:endParaRPr lang="fr-FR" sz="2000" dirty="0"/>
          </a:p>
        </p:txBody>
      </p:sp>
      <p:pic>
        <p:nvPicPr>
          <p:cNvPr id="14" name="Espace réservé du contenu 3" descr="fauteuil-roulant_1_26_1.jpg"/>
          <p:cNvPicPr>
            <a:picLocks noChangeAspect="1"/>
          </p:cNvPicPr>
          <p:nvPr/>
        </p:nvPicPr>
        <p:blipFill rotWithShape="1">
          <a:blip r:embed="rId7" cstate="email">
            <a:extLst>
              <a:ext uri="{28A0092B-C50C-407E-A947-70E740481C1C}">
                <a14:useLocalDpi xmlns:a14="http://schemas.microsoft.com/office/drawing/2010/main" val="0"/>
              </a:ext>
            </a:extLst>
          </a:blip>
          <a:srcRect l="-481" r="478"/>
          <a:stretch/>
        </p:blipFill>
        <p:spPr>
          <a:xfrm>
            <a:off x="7950877" y="2327826"/>
            <a:ext cx="1497620" cy="1497576"/>
          </a:xfrm>
          <a:prstGeom prst="rect">
            <a:avLst/>
          </a:prstGeom>
        </p:spPr>
      </p:pic>
      <p:pic>
        <p:nvPicPr>
          <p:cNvPr id="15" name="Image 14" descr="suicide_2439218f.jpg"/>
          <p:cNvPicPr>
            <a:picLocks noChangeAspect="1"/>
          </p:cNvPicPr>
          <p:nvPr/>
        </p:nvPicPr>
        <p:blipFill rotWithShape="1">
          <a:blip r:embed="rId8" cstate="print">
            <a:extLst>
              <a:ext uri="{28A0092B-C50C-407E-A947-70E740481C1C}">
                <a14:useLocalDpi xmlns:a14="http://schemas.microsoft.com/office/drawing/2010/main" val="0"/>
              </a:ext>
            </a:extLst>
          </a:blip>
          <a:srcRect l="58112"/>
          <a:stretch/>
        </p:blipFill>
        <p:spPr>
          <a:xfrm>
            <a:off x="6735729" y="391758"/>
            <a:ext cx="1039018" cy="1860367"/>
          </a:xfrm>
          <a:prstGeom prst="rect">
            <a:avLst/>
          </a:prstGeom>
        </p:spPr>
      </p:pic>
      <p:sp>
        <p:nvSpPr>
          <p:cNvPr id="3" name="Rectangle 2"/>
          <p:cNvSpPr/>
          <p:nvPr/>
        </p:nvSpPr>
        <p:spPr>
          <a:xfrm>
            <a:off x="3931550" y="2369383"/>
            <a:ext cx="3667735" cy="523220"/>
          </a:xfrm>
          <a:prstGeom prst="rect">
            <a:avLst/>
          </a:prstGeom>
        </p:spPr>
        <p:txBody>
          <a:bodyPr wrap="none">
            <a:spAutoFit/>
          </a:bodyPr>
          <a:lstStyle/>
          <a:p>
            <a:r>
              <a:rPr lang="fr-FR" sz="2800" b="1" dirty="0" smtClean="0"/>
              <a:t>Des combats difficiles</a:t>
            </a:r>
            <a:r>
              <a:rPr lang="is-IS" sz="2800" b="1" dirty="0" smtClean="0"/>
              <a:t>…</a:t>
            </a:r>
            <a:endParaRPr lang="fr-FR" sz="2800" b="1" dirty="0"/>
          </a:p>
        </p:txBody>
      </p:sp>
      <p:sp>
        <p:nvSpPr>
          <p:cNvPr id="4" name="Rectangle 3"/>
          <p:cNvSpPr/>
          <p:nvPr/>
        </p:nvSpPr>
        <p:spPr>
          <a:xfrm>
            <a:off x="4099915" y="3686810"/>
            <a:ext cx="6096000" cy="1477328"/>
          </a:xfrm>
          <a:prstGeom prst="rect">
            <a:avLst/>
          </a:prstGeom>
        </p:spPr>
        <p:txBody>
          <a:bodyPr>
            <a:spAutoFit/>
          </a:bodyPr>
          <a:lstStyle/>
          <a:p>
            <a:r>
              <a:rPr lang="fr-FR" dirty="0"/>
              <a:t>Parler, manger, les choses simples du quotidien</a:t>
            </a:r>
            <a:r>
              <a:rPr lang="is-IS" dirty="0"/>
              <a:t>…</a:t>
            </a:r>
            <a:endParaRPr lang="fr-FR" dirty="0"/>
          </a:p>
          <a:p>
            <a:endParaRPr lang="fr-FR" dirty="0"/>
          </a:p>
          <a:p>
            <a:r>
              <a:rPr lang="fr-FR" dirty="0"/>
              <a:t>Tout faire d’une seule main </a:t>
            </a:r>
          </a:p>
          <a:p>
            <a:endParaRPr lang="fr-FR" dirty="0"/>
          </a:p>
          <a:p>
            <a:r>
              <a:rPr lang="fr-FR" dirty="0"/>
              <a:t>Tout faire en autonomie: se raser, se coiffer, s’habiller</a:t>
            </a:r>
            <a:r>
              <a:rPr lang="is-IS" dirty="0"/>
              <a:t>…</a:t>
            </a:r>
          </a:p>
        </p:txBody>
      </p:sp>
    </p:spTree>
    <p:extLst>
      <p:ext uri="{BB962C8B-B14F-4D97-AF65-F5344CB8AC3E}">
        <p14:creationId xmlns:p14="http://schemas.microsoft.com/office/powerpoint/2010/main" val="356110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75"/>
            <a:ext cx="35480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12725" y="6461125"/>
            <a:ext cx="12704763" cy="184150"/>
          </a:xfrm>
          <a:prstGeom prst="rect">
            <a:avLst/>
          </a:prstGeom>
          <a:solidFill>
            <a:srgbClr val="E2E4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 name="Rectangle 25"/>
          <p:cNvSpPr/>
          <p:nvPr/>
        </p:nvSpPr>
        <p:spPr>
          <a:xfrm>
            <a:off x="-212725" y="6645275"/>
            <a:ext cx="12704763" cy="425450"/>
          </a:xfrm>
          <a:prstGeom prst="rect">
            <a:avLst/>
          </a:prstGeom>
          <a:solidFill>
            <a:srgbClr val="BB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7653" name="ZoneTexte 32"/>
          <p:cNvSpPr txBox="1">
            <a:spLocks noChangeArrowheads="1"/>
          </p:cNvSpPr>
          <p:nvPr/>
        </p:nvSpPr>
        <p:spPr bwMode="auto">
          <a:xfrm>
            <a:off x="871538" y="280988"/>
            <a:ext cx="8213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3600" b="1" dirty="0" smtClean="0">
                <a:latin typeface="Arial" panose="020B0604020202020204" pitchFamily="34" charset="0"/>
                <a:cs typeface="Arial" panose="020B0604020202020204" pitchFamily="34" charset="0"/>
              </a:rPr>
              <a:t>Aujourd’hui</a:t>
            </a:r>
            <a:r>
              <a:rPr lang="fr-FR" altLang="fr-FR" sz="3600" b="1" dirty="0">
                <a:latin typeface="Arial" panose="020B0604020202020204" pitchFamily="34" charset="0"/>
                <a:cs typeface="Arial" panose="020B0604020202020204" pitchFamily="34" charset="0"/>
              </a:rPr>
              <a:t>,….</a:t>
            </a:r>
          </a:p>
        </p:txBody>
      </p:sp>
      <p:sp>
        <p:nvSpPr>
          <p:cNvPr id="27654" name="Sous-titre 2"/>
          <p:cNvSpPr>
            <a:spLocks noGrp="1"/>
          </p:cNvSpPr>
          <p:nvPr>
            <p:ph type="subTitle" idx="1"/>
          </p:nvPr>
        </p:nvSpPr>
        <p:spPr>
          <a:xfrm>
            <a:off x="10377488" y="5462588"/>
            <a:ext cx="1697037" cy="860425"/>
          </a:xfrm>
        </p:spPr>
        <p:txBody>
          <a:bodyPr>
            <a:normAutofit lnSpcReduction="10000"/>
          </a:bodyPr>
          <a:lstStyle/>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ASSOCIATION DES FAMILLES DE TRAUMATISES CRANIENS </a:t>
            </a:r>
          </a:p>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ET CEREBRO-LESES </a:t>
            </a:r>
          </a:p>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DE BOURGOGNE FRANCHE-COMTE</a:t>
            </a:r>
          </a:p>
        </p:txBody>
      </p:sp>
      <p:pic>
        <p:nvPicPr>
          <p:cNvPr id="27655"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7488" y="5345113"/>
            <a:ext cx="15748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1138" y="3829050"/>
            <a:ext cx="141763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Espace réservé du contenu 3" descr="FullSizeRender.jpg"/>
          <p:cNvPicPr>
            <a:picLocks noChangeAspect="1"/>
          </p:cNvPicPr>
          <p:nvPr/>
        </p:nvPicPr>
        <p:blipFill>
          <a:blip r:embed="rId6" cstate="print">
            <a:extLst>
              <a:ext uri="{28A0092B-C50C-407E-A947-70E740481C1C}">
                <a14:useLocalDpi xmlns:a14="http://schemas.microsoft.com/office/drawing/2010/main" val="0"/>
              </a:ext>
            </a:extLst>
          </a:blip>
          <a:srcRect l="14284" t="23029" r="14954" b="13336"/>
          <a:stretch>
            <a:fillRect/>
          </a:stretch>
        </p:blipFill>
        <p:spPr bwMode="auto">
          <a:xfrm>
            <a:off x="6359611" y="2447925"/>
            <a:ext cx="2493232" cy="168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3548063" y="1127125"/>
            <a:ext cx="8643937" cy="1308050"/>
          </a:xfrm>
          <a:prstGeom prst="rect">
            <a:avLst/>
          </a:prstGeom>
          <a:noFill/>
        </p:spPr>
        <p:txBody>
          <a:bodyPr>
            <a:spAutoFit/>
          </a:bodyPr>
          <a:lstStyle/>
          <a:p>
            <a:pPr eaLnBrk="1" fontAlgn="auto" hangingPunct="1">
              <a:spcBef>
                <a:spcPts val="0"/>
              </a:spcBef>
              <a:spcAft>
                <a:spcPts val="0"/>
              </a:spcAft>
              <a:defRPr/>
            </a:pPr>
            <a:r>
              <a:rPr lang="fr-FR" sz="2000" b="1" u="sng" dirty="0">
                <a:latin typeface="Arial" charset="0"/>
                <a:ea typeface="Arial" charset="0"/>
                <a:cs typeface="Arial" charset="0"/>
              </a:rPr>
              <a:t>Je mène</a:t>
            </a:r>
            <a:r>
              <a:rPr lang="fr-FR" b="1" u="sng" dirty="0">
                <a:latin typeface="Arial" charset="0"/>
                <a:ea typeface="Arial" charset="0"/>
                <a:cs typeface="Arial" charset="0"/>
              </a:rPr>
              <a:t> 2 </a:t>
            </a:r>
            <a:r>
              <a:rPr lang="fr-FR" sz="2000" b="1" u="sng" dirty="0">
                <a:latin typeface="Arial" charset="0"/>
                <a:ea typeface="Arial" charset="0"/>
                <a:cs typeface="Arial" charset="0"/>
              </a:rPr>
              <a:t>combats </a:t>
            </a:r>
            <a:r>
              <a:rPr lang="fr-FR" sz="2000" b="1" dirty="0">
                <a:latin typeface="Arial" charset="0"/>
                <a:ea typeface="Arial" charset="0"/>
                <a:cs typeface="Arial" charset="0"/>
              </a:rPr>
              <a:t>:</a:t>
            </a:r>
          </a:p>
          <a:p>
            <a:pPr eaLnBrk="1" fontAlgn="auto" hangingPunct="1">
              <a:spcBef>
                <a:spcPts val="0"/>
              </a:spcBef>
              <a:spcAft>
                <a:spcPts val="0"/>
              </a:spcAft>
              <a:defRPr/>
            </a:pPr>
            <a:endParaRPr lang="fr-FR" sz="1100" b="1" dirty="0">
              <a:latin typeface="Arial" charset="0"/>
              <a:ea typeface="Arial" charset="0"/>
              <a:cs typeface="Arial" charset="0"/>
            </a:endParaRPr>
          </a:p>
          <a:p>
            <a:pPr marL="571500" indent="-571500" eaLnBrk="1" fontAlgn="auto" hangingPunct="1">
              <a:spcBef>
                <a:spcPts val="0"/>
              </a:spcBef>
              <a:spcAft>
                <a:spcPts val="0"/>
              </a:spcAft>
              <a:buFontTx/>
              <a:buChar char="-"/>
              <a:defRPr/>
            </a:pPr>
            <a:r>
              <a:rPr lang="fr-FR" sz="1600" b="1" dirty="0">
                <a:latin typeface="Arial" charset="0"/>
                <a:ea typeface="Arial" charset="0"/>
                <a:cs typeface="Arial" charset="0"/>
              </a:rPr>
              <a:t>Vivre avec mes séquelles,</a:t>
            </a:r>
          </a:p>
          <a:p>
            <a:pPr marL="571500" indent="-571500" eaLnBrk="1" fontAlgn="auto" hangingPunct="1">
              <a:spcBef>
                <a:spcPts val="0"/>
              </a:spcBef>
              <a:spcAft>
                <a:spcPts val="0"/>
              </a:spcAft>
              <a:buFontTx/>
              <a:buChar char="-"/>
              <a:defRPr/>
            </a:pPr>
            <a:r>
              <a:rPr lang="fr-FR" sz="1600" b="1" dirty="0">
                <a:latin typeface="Arial" charset="0"/>
                <a:ea typeface="Arial" charset="0"/>
                <a:cs typeface="Arial" charset="0"/>
              </a:rPr>
              <a:t>Sauver des vies en faisant de la prévention au sein de l’AFTC,   où je suis salarié à temps partiel</a:t>
            </a:r>
          </a:p>
        </p:txBody>
      </p:sp>
    </p:spTree>
    <p:extLst>
      <p:ext uri="{BB962C8B-B14F-4D97-AF65-F5344CB8AC3E}">
        <p14:creationId xmlns:p14="http://schemas.microsoft.com/office/powerpoint/2010/main" val="157226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75"/>
            <a:ext cx="35480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12725" y="6461125"/>
            <a:ext cx="12704763" cy="184150"/>
          </a:xfrm>
          <a:prstGeom prst="rect">
            <a:avLst/>
          </a:prstGeom>
          <a:solidFill>
            <a:srgbClr val="E2E4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 name="Rectangle 25"/>
          <p:cNvSpPr/>
          <p:nvPr/>
        </p:nvSpPr>
        <p:spPr>
          <a:xfrm>
            <a:off x="-212725" y="6645275"/>
            <a:ext cx="12704763" cy="425450"/>
          </a:xfrm>
          <a:prstGeom prst="rect">
            <a:avLst/>
          </a:prstGeom>
          <a:solidFill>
            <a:srgbClr val="BBC5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9701" name="Sous-titre 2"/>
          <p:cNvSpPr>
            <a:spLocks noGrp="1"/>
          </p:cNvSpPr>
          <p:nvPr>
            <p:ph type="subTitle" idx="1"/>
          </p:nvPr>
        </p:nvSpPr>
        <p:spPr>
          <a:xfrm>
            <a:off x="10377488" y="5462588"/>
            <a:ext cx="1697037" cy="860425"/>
          </a:xfrm>
        </p:spPr>
        <p:txBody>
          <a:bodyPr>
            <a:normAutofit lnSpcReduction="10000"/>
          </a:bodyPr>
          <a:lstStyle/>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ASSOCIATION DES FAMILLES DE TRAUMATISES CRANIENS </a:t>
            </a:r>
          </a:p>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ET CEREBRO-LESES </a:t>
            </a:r>
          </a:p>
          <a:p>
            <a:pPr eaLnBrk="1" hangingPunct="1">
              <a:lnSpc>
                <a:spcPct val="100000"/>
              </a:lnSpc>
              <a:spcBef>
                <a:spcPct val="0"/>
              </a:spcBef>
            </a:pPr>
            <a:r>
              <a:rPr lang="fr-FR" altLang="fr-FR" sz="900" b="1" smtClean="0">
                <a:solidFill>
                  <a:srgbClr val="BBC543"/>
                </a:solidFill>
                <a:latin typeface="Arial" panose="020B0604020202020204" pitchFamily="34" charset="0"/>
                <a:cs typeface="Arial" panose="020B0604020202020204" pitchFamily="34" charset="0"/>
              </a:rPr>
              <a:t>DE BOURGOGNE FRANCHE-COMTE</a:t>
            </a:r>
          </a:p>
        </p:txBody>
      </p:sp>
      <p:pic>
        <p:nvPicPr>
          <p:cNvPr id="29702"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7488" y="5345113"/>
            <a:ext cx="15748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1138" y="3829050"/>
            <a:ext cx="1417637"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Imag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362" y="1144439"/>
            <a:ext cx="32686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ZoneTexte 14"/>
          <p:cNvSpPr txBox="1">
            <a:spLocks noChangeArrowheads="1"/>
          </p:cNvSpPr>
          <p:nvPr/>
        </p:nvSpPr>
        <p:spPr bwMode="auto">
          <a:xfrm>
            <a:off x="1774825" y="358775"/>
            <a:ext cx="8212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2400" b="1" dirty="0">
                <a:latin typeface="Arial" panose="020B0604020202020204" pitchFamily="34" charset="0"/>
                <a:cs typeface="Arial" panose="020B0604020202020204" pitchFamily="34" charset="0"/>
              </a:rPr>
              <a:t>Devant différents publics</a:t>
            </a:r>
          </a:p>
        </p:txBody>
      </p:sp>
      <p:pic>
        <p:nvPicPr>
          <p:cNvPr id="29706" name="Imag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9963" y="1092200"/>
            <a:ext cx="32829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Espace réservé du contenu 3" descr="FullSizeRender.jpg"/>
          <p:cNvPicPr>
            <a:picLocks noChangeAspect="1"/>
          </p:cNvPicPr>
          <p:nvPr/>
        </p:nvPicPr>
        <p:blipFill>
          <a:blip r:embed="rId8" cstate="print">
            <a:extLst>
              <a:ext uri="{28A0092B-C50C-407E-A947-70E740481C1C}">
                <a14:useLocalDpi xmlns:a14="http://schemas.microsoft.com/office/drawing/2010/main" val="0"/>
              </a:ext>
            </a:extLst>
          </a:blip>
          <a:srcRect l="12183" t="28253" r="15108" b="17412"/>
          <a:stretch>
            <a:fillRect/>
          </a:stretch>
        </p:blipFill>
        <p:spPr bwMode="auto">
          <a:xfrm>
            <a:off x="4724400" y="4027488"/>
            <a:ext cx="44704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ZoneTexte 18"/>
          <p:cNvSpPr txBox="1">
            <a:spLocks noChangeArrowheads="1"/>
          </p:cNvSpPr>
          <p:nvPr/>
        </p:nvSpPr>
        <p:spPr bwMode="auto">
          <a:xfrm>
            <a:off x="825500" y="3314700"/>
            <a:ext cx="821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2400" b="1" dirty="0">
                <a:latin typeface="Arial" panose="020B0604020202020204" pitchFamily="34" charset="0"/>
                <a:cs typeface="Arial" panose="020B0604020202020204" pitchFamily="34" charset="0"/>
              </a:rPr>
              <a:t>Et sur la route</a:t>
            </a:r>
          </a:p>
        </p:txBody>
      </p:sp>
    </p:spTree>
    <p:extLst>
      <p:ext uri="{BB962C8B-B14F-4D97-AF65-F5344CB8AC3E}">
        <p14:creationId xmlns:p14="http://schemas.microsoft.com/office/powerpoint/2010/main" val="149600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527</Words>
  <Application>Microsoft Office PowerPoint</Application>
  <PresentationFormat>Grand écran</PresentationFormat>
  <Paragraphs>49</Paragraphs>
  <Slides>4</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vector>
  </TitlesOfParts>
  <Company>ADAPEI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MAIRE Aude</dc:creator>
  <cp:lastModifiedBy>MAIRE Aude</cp:lastModifiedBy>
  <cp:revision>5</cp:revision>
  <dcterms:created xsi:type="dcterms:W3CDTF">2016-10-04T15:53:01Z</dcterms:created>
  <dcterms:modified xsi:type="dcterms:W3CDTF">2016-12-15T17:29:22Z</dcterms:modified>
</cp:coreProperties>
</file>